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7"/>
  </p:notesMasterIdLst>
  <p:sldIdLst>
    <p:sldId id="262" r:id="rId5"/>
    <p:sldId id="26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32AF"/>
    <a:srgbClr val="003366"/>
    <a:srgbClr val="7878DE"/>
    <a:srgbClr val="271EA0"/>
    <a:srgbClr val="1E1EA0"/>
    <a:srgbClr val="2B2B89"/>
    <a:srgbClr val="2D2DB9"/>
    <a:srgbClr val="78CDDE"/>
    <a:srgbClr val="000099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71" d="100"/>
          <a:sy n="71" d="100"/>
        </p:scale>
        <p:origin x="131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B39D8-85A0-4AEB-B0B2-8E74DD8D268A}" type="datetimeFigureOut">
              <a:rPr lang="en-US" smtClean="0"/>
              <a:t>3/14/2025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3EF1CE-BA30-430F-B9B9-24D5D21081E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68224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8125" y="100012"/>
            <a:ext cx="7254875" cy="966788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B3A489-CBA1-4701-AB86-B80AD327283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25" y="1109662"/>
            <a:ext cx="7254875" cy="26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12"/>
          <p:cNvPicPr>
            <a:picLocks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800" y="204788"/>
            <a:ext cx="1270000" cy="1243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2233914"/>
      </p:ext>
    </p:extLst>
  </p:cSld>
  <p:clrMapOvr>
    <a:masterClrMapping/>
  </p:clrMapOvr>
  <p:transition spd="slow" advClick="0" advTm="10000">
    <p:cover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8842DE-851A-44CE-A113-5D458DCF368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8126936"/>
      </p:ext>
    </p:extLst>
  </p:cSld>
  <p:clrMapOvr>
    <a:masterClrMapping/>
  </p:clrMapOvr>
  <p:transition spd="slow" advClick="0" advTm="10000">
    <p:cover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32A4C3-BE41-497B-8363-954324BA29C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9348710"/>
      </p:ext>
    </p:extLst>
  </p:cSld>
  <p:clrMapOvr>
    <a:masterClrMapping/>
  </p:clrMapOvr>
  <p:transition spd="slow" advClick="0" advTm="10000">
    <p:cover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409" y="204788"/>
            <a:ext cx="1273959" cy="123129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37009301"/>
      </p:ext>
    </p:extLst>
  </p:cSld>
  <p:clrMapOvr>
    <a:masterClrMapping/>
  </p:clrMapOvr>
  <p:transition spd="slow" advClick="0" advTm="10000">
    <p:cover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EAE472-962C-48C7-8F26-FA41E9B12E2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7235105"/>
      </p:ext>
    </p:extLst>
  </p:cSld>
  <p:clrMapOvr>
    <a:masterClrMapping/>
  </p:clrMapOvr>
  <p:transition spd="slow" advClick="0" advTm="10000">
    <p:cover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D62B6D-6839-4C07-BD4C-53FCDB8A095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289010"/>
      </p:ext>
    </p:extLst>
  </p:cSld>
  <p:clrMapOvr>
    <a:masterClrMapping/>
  </p:clrMapOvr>
  <p:transition spd="slow" advClick="0" advTm="10000">
    <p:cover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9D979-82BF-4302-B834-718A8940ACD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3974670"/>
      </p:ext>
    </p:extLst>
  </p:cSld>
  <p:clrMapOvr>
    <a:masterClrMapping/>
  </p:clrMapOvr>
  <p:transition spd="slow" advClick="0" advTm="10000">
    <p:cover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88A5C2-17CC-4FBC-AF15-5924075BCD6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804609"/>
      </p:ext>
    </p:extLst>
  </p:cSld>
  <p:clrMapOvr>
    <a:masterClrMapping/>
  </p:clrMapOvr>
  <p:transition spd="slow" advClick="0" advTm="10000">
    <p:cover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3043D6-D7C5-4240-9403-56C884420C5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1969328"/>
      </p:ext>
    </p:extLst>
  </p:cSld>
  <p:clrMapOvr>
    <a:masterClrMapping/>
  </p:clrMapOvr>
  <p:transition spd="slow" advClick="0" advTm="10000">
    <p:cover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FBCD20-1427-47BA-AD8C-8B743E4A9C8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374709"/>
      </p:ext>
    </p:extLst>
  </p:cSld>
  <p:clrMapOvr>
    <a:masterClrMapping/>
  </p:clrMapOvr>
  <p:transition spd="slow" advClick="0" advTm="10000">
    <p:cover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1A74F-3B52-4A1C-AD7C-69543F13467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9042431"/>
      </p:ext>
    </p:extLst>
  </p:cSld>
  <p:clrMapOvr>
    <a:masterClrMapping/>
  </p:clrMapOvr>
  <p:transition spd="slow" advClick="0" advTm="10000">
    <p:cover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2D2DB9"/>
            </a:gs>
            <a:gs pos="98000">
              <a:schemeClr val="accent6"/>
            </a:gs>
            <a:gs pos="76000">
              <a:srgbClr val="272745"/>
            </a:gs>
            <a:gs pos="57000">
              <a:schemeClr val="tx1">
                <a:lumMod val="85000"/>
                <a:lumOff val="1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 dirty="0"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 dirty="0"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B5ED00D-3A8A-41D8-9955-A69880B1E38F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890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 advClick="0" advTm="10000">
    <p:cover dir="d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D0B352-4A7F-FD15-A9B9-4C43D87E16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F577816-774A-EBA6-4D57-A41C6F98CDF8}"/>
              </a:ext>
            </a:extLst>
          </p:cNvPr>
          <p:cNvSpPr txBox="1">
            <a:spLocks/>
          </p:cNvSpPr>
          <p:nvPr/>
        </p:nvSpPr>
        <p:spPr bwMode="auto">
          <a:xfrm>
            <a:off x="1066800" y="210793"/>
            <a:ext cx="7219950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DDDDDD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 MONTHLY PATRIOT EXPRESS (PE) SCHEDULE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DDDDDD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Paya Lebar Passenger Terminal</a:t>
            </a:r>
            <a:b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DDDDDD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</a:b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DDDDDD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1-31 Mar 2025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F6E6DB47-9219-AE0E-D8D9-1A442CD392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8248446"/>
              </p:ext>
            </p:extLst>
          </p:nvPr>
        </p:nvGraphicFramePr>
        <p:xfrm>
          <a:off x="177800" y="1600200"/>
          <a:ext cx="4318000" cy="340767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12800">
                  <a:extLst>
                    <a:ext uri="{9D8B030D-6E8A-4147-A177-3AD203B41FA5}">
                      <a16:colId xmlns:a16="http://schemas.microsoft.com/office/drawing/2014/main" val="2598588479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1047654847"/>
                    </a:ext>
                  </a:extLst>
                </a:gridCol>
              </a:tblGrid>
              <a:tr h="34177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dirty="0">
                          <a:solidFill>
                            <a:schemeClr val="bg1"/>
                          </a:solidFill>
                        </a:rPr>
                        <a:t>DATE</a:t>
                      </a:r>
                      <a:endParaRPr lang="en-US" sz="1600" kern="12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u="none" dirty="0">
                          <a:solidFill>
                            <a:schemeClr val="bg1"/>
                          </a:solidFill>
                        </a:rPr>
                        <a:t>DESTINATION</a:t>
                      </a:r>
                      <a:endParaRPr lang="en-US" sz="1600" u="none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3681542"/>
                  </a:ext>
                </a:extLst>
              </a:tr>
              <a:tr h="381589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 Mar</a:t>
                      </a: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Diego Garcia</a:t>
                      </a:r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9907838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 Mar</a:t>
                      </a: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Yokota AB, Japan</a:t>
                      </a:r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7374799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 Mar</a:t>
                      </a: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Diego Garcia</a:t>
                      </a:r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9362590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 Mar</a:t>
                      </a: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Yokota AB, Japan</a:t>
                      </a:r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0214198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 Mar</a:t>
                      </a: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Diego Garcia</a:t>
                      </a:r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0199171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 Mar</a:t>
                      </a: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Yokota AB, Japan</a:t>
                      </a:r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2356786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 Mar</a:t>
                      </a: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Diego Garcia</a:t>
                      </a:r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3868436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 Mar</a:t>
                      </a: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Yokota AB, Japan</a:t>
                      </a:r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4529492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 Mar</a:t>
                      </a: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Diego Garcia</a:t>
                      </a:r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4116178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B1B68E1D-D04A-61F7-FFA4-151B2641AB95}"/>
              </a:ext>
            </a:extLst>
          </p:cNvPr>
          <p:cNvSpPr txBox="1"/>
          <p:nvPr/>
        </p:nvSpPr>
        <p:spPr>
          <a:xfrm>
            <a:off x="1628775" y="6096000"/>
            <a:ext cx="609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</a:b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ALL FLIGHTS ARE SUBJECT TO CHANGE WITHOUT NOTICE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4105851-0082-4869-094E-A1EA32E10B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6246763"/>
              </p:ext>
            </p:extLst>
          </p:nvPr>
        </p:nvGraphicFramePr>
        <p:xfrm>
          <a:off x="4572000" y="1594658"/>
          <a:ext cx="4419599" cy="269054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4275769824"/>
                    </a:ext>
                  </a:extLst>
                </a:gridCol>
                <a:gridCol w="3581399">
                  <a:extLst>
                    <a:ext uri="{9D8B030D-6E8A-4147-A177-3AD203B41FA5}">
                      <a16:colId xmlns:a16="http://schemas.microsoft.com/office/drawing/2014/main" val="854468144"/>
                    </a:ext>
                  </a:extLst>
                </a:gridCol>
              </a:tblGrid>
              <a:tr h="341775">
                <a:tc>
                  <a:txBody>
                    <a:bodyPr/>
                    <a:lstStyle/>
                    <a:p>
                      <a:pPr algn="ctr"/>
                      <a:r>
                        <a:rPr lang="en-US" sz="1600" u="none" dirty="0">
                          <a:solidFill>
                            <a:schemeClr val="bg1"/>
                          </a:solidFill>
                        </a:rPr>
                        <a:t>DATE</a:t>
                      </a:r>
                      <a:endParaRPr lang="en-US" sz="1600" u="none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u="none" dirty="0">
                          <a:solidFill>
                            <a:schemeClr val="bg1"/>
                          </a:solidFill>
                        </a:rPr>
                        <a:t>DESTINATION</a:t>
                      </a:r>
                      <a:endParaRPr lang="en-US" sz="1600" u="none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1128441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 Mar</a:t>
                      </a: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Yokota AB, Japan</a:t>
                      </a:r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1679189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 Mar</a:t>
                      </a: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Diego Garcia</a:t>
                      </a:r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073524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 Mar</a:t>
                      </a: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Yokota AB, Japan</a:t>
                      </a:r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8632574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26 Mar</a:t>
                      </a: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Diego Garcia</a:t>
                      </a:r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5997031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 Mar</a:t>
                      </a: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Yokota AB, Japan</a:t>
                      </a: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4246903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31 Mar</a:t>
                      </a: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Diego Garcia</a:t>
                      </a:r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9741766"/>
                  </a:ext>
                </a:extLst>
              </a:tr>
              <a:tr h="335539"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ALL FLIGHTS ARE SUBJECT TO CHANGE WITHOUT NOTICE</a:t>
                      </a:r>
                      <a:endParaRPr lang="en-US" sz="11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9019899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2AAEBC08-4D22-66E0-2483-613C6E818F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07292" y="51033"/>
            <a:ext cx="1568511" cy="1549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710759"/>
      </p:ext>
    </p:extLst>
  </p:cSld>
  <p:clrMapOvr>
    <a:masterClrMapping/>
  </p:clrMapOvr>
  <p:transition spd="slow" advClick="0" advTm="10000">
    <p:cover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2DF0E9-F443-FB78-027E-0195C95D70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4931F7-596E-3995-3271-6674803572AE}"/>
              </a:ext>
            </a:extLst>
          </p:cNvPr>
          <p:cNvSpPr txBox="1">
            <a:spLocks/>
          </p:cNvSpPr>
          <p:nvPr/>
        </p:nvSpPr>
        <p:spPr bwMode="auto">
          <a:xfrm>
            <a:off x="1066800" y="210793"/>
            <a:ext cx="7219950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DDDDDD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 MONTHLY PATRIOT EXPRESS (PE) SCHEDULE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DDDDDD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Paya Lebar Passenger Terminal</a:t>
            </a:r>
            <a:b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DDDDDD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</a:b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DDDDDD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1-30 </a:t>
            </a:r>
            <a:r>
              <a:rPr lang="en-US" altLang="en-US" sz="2400" b="1" kern="0" dirty="0">
                <a:solidFill>
                  <a:srgbClr val="DDDDD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Apr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DDDDDD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 2025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D4D8293-EC04-A7A2-17BD-8F0A5EDFD6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5122593"/>
              </p:ext>
            </p:extLst>
          </p:nvPr>
        </p:nvGraphicFramePr>
        <p:xfrm>
          <a:off x="177800" y="1600200"/>
          <a:ext cx="4318000" cy="340767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12800">
                  <a:extLst>
                    <a:ext uri="{9D8B030D-6E8A-4147-A177-3AD203B41FA5}">
                      <a16:colId xmlns:a16="http://schemas.microsoft.com/office/drawing/2014/main" val="2598588479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1047654847"/>
                    </a:ext>
                  </a:extLst>
                </a:gridCol>
              </a:tblGrid>
              <a:tr h="34177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dirty="0">
                          <a:solidFill>
                            <a:schemeClr val="bg1"/>
                          </a:solidFill>
                        </a:rPr>
                        <a:t>DATE</a:t>
                      </a:r>
                      <a:endParaRPr lang="en-US" sz="1600" kern="12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u="none" dirty="0">
                          <a:solidFill>
                            <a:schemeClr val="bg1"/>
                          </a:solidFill>
                        </a:rPr>
                        <a:t>DESTINATION</a:t>
                      </a:r>
                      <a:endParaRPr lang="en-US" sz="1600" u="none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3681542"/>
                  </a:ext>
                </a:extLst>
              </a:tr>
              <a:tr h="381589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 Apr</a:t>
                      </a: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Yokota AB, Japan</a:t>
                      </a:r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9907838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 Apr</a:t>
                      </a: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Diego Garcia</a:t>
                      </a:r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7374799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 Apr</a:t>
                      </a: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Yokota AB, Japan</a:t>
                      </a:r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9362590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 Apr</a:t>
                      </a: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Diego Garcia</a:t>
                      </a:r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0214198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 Apr</a:t>
                      </a: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Yokota AB, Japan</a:t>
                      </a:r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0199171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 Apr</a:t>
                      </a: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Diego Garcia</a:t>
                      </a:r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2356786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 Apr</a:t>
                      </a: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Yokota AB, Japan</a:t>
                      </a:r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3868436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 Apr</a:t>
                      </a: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Diego Garcia</a:t>
                      </a:r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4529492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 Apr</a:t>
                      </a: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Yokota AB, Japan</a:t>
                      </a:r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4116178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105919DB-C4FD-899B-F0E8-C2937E4463F0}"/>
              </a:ext>
            </a:extLst>
          </p:cNvPr>
          <p:cNvSpPr txBox="1"/>
          <p:nvPr/>
        </p:nvSpPr>
        <p:spPr>
          <a:xfrm>
            <a:off x="1628775" y="6096000"/>
            <a:ext cx="609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</a:b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ALL FLIGHTS ARE SUBJECT TO CHANGE WITHOUT NOTICE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2648CBA-7BC5-2CCE-6AFB-31880B19BA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0333257"/>
              </p:ext>
            </p:extLst>
          </p:nvPr>
        </p:nvGraphicFramePr>
        <p:xfrm>
          <a:off x="4572000" y="1594658"/>
          <a:ext cx="4419599" cy="36971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4275769824"/>
                    </a:ext>
                  </a:extLst>
                </a:gridCol>
                <a:gridCol w="3581399">
                  <a:extLst>
                    <a:ext uri="{9D8B030D-6E8A-4147-A177-3AD203B41FA5}">
                      <a16:colId xmlns:a16="http://schemas.microsoft.com/office/drawing/2014/main" val="854468144"/>
                    </a:ext>
                  </a:extLst>
                </a:gridCol>
              </a:tblGrid>
              <a:tr h="341775">
                <a:tc>
                  <a:txBody>
                    <a:bodyPr/>
                    <a:lstStyle/>
                    <a:p>
                      <a:pPr algn="ctr"/>
                      <a:r>
                        <a:rPr lang="en-US" sz="1600" u="none" dirty="0">
                          <a:solidFill>
                            <a:schemeClr val="bg1"/>
                          </a:solidFill>
                        </a:rPr>
                        <a:t>DATE</a:t>
                      </a:r>
                      <a:endParaRPr lang="en-US" sz="1600" u="none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u="none" dirty="0">
                          <a:solidFill>
                            <a:schemeClr val="bg1"/>
                          </a:solidFill>
                        </a:rPr>
                        <a:t>DESTINATION</a:t>
                      </a:r>
                      <a:endParaRPr lang="en-US" sz="1600" u="none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1128441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 Apr</a:t>
                      </a: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Diego Garcia</a:t>
                      </a:r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1679189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 Apr</a:t>
                      </a: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Yokota AB, Japan</a:t>
                      </a:r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073524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 Apr</a:t>
                      </a: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Diego Garcia</a:t>
                      </a:r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8632574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 Apr</a:t>
                      </a: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Yokota AB, Japan</a:t>
                      </a: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5997031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 Apr</a:t>
                      </a: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Diego Garcia</a:t>
                      </a:r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4246903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 Apr</a:t>
                      </a: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Yokota AB, Japan</a:t>
                      </a: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9741766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28 Apr</a:t>
                      </a: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Diego Garcia</a:t>
                      </a:r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4643483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29 Apr</a:t>
                      </a: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Yokota AB, Japan</a:t>
                      </a: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6441700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 Apr</a:t>
                      </a: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/>
                        <a:t>Diego Garcia</a:t>
                      </a:r>
                      <a:endParaRPr lang="en-US" sz="16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6813387"/>
                  </a:ext>
                </a:extLst>
              </a:tr>
              <a:tr h="335539"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ALL FLIGHTS ARE SUBJECT TO CHANGE WITHOUT NOTICE</a:t>
                      </a:r>
                      <a:endParaRPr lang="en-US" sz="11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9019899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E509F604-D66D-F5B0-9577-FEFCDE03ED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07292" y="51033"/>
            <a:ext cx="1568511" cy="1549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492687"/>
      </p:ext>
    </p:extLst>
  </p:cSld>
  <p:clrMapOvr>
    <a:masterClrMapping/>
  </p:clrMapOvr>
  <p:transition spd="slow" advClick="0" advTm="10000">
    <p:cover dir="d"/>
  </p:transition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rgbClr val="00CC00"/>
            </a:gs>
          </a:gsLst>
          <a:lin ang="54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53882" dir="2700000" algn="ctr" rotWithShape="0">
            <a:srgbClr val="C0C0C0">
              <a:alpha val="80000"/>
            </a:srgbClr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rgbClr val="00CC00"/>
            </a:gs>
          </a:gsLst>
          <a:lin ang="54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53882" dir="2700000" algn="ctr" rotWithShape="0">
            <a:srgbClr val="C0C0C0">
              <a:alpha val="80000"/>
            </a:srgbClr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E6AFA6DE689334D85816853948AA720" ma:contentTypeVersion="1" ma:contentTypeDescription="Create a new document." ma:contentTypeScope="" ma:versionID="5debf67333c79743b6862489b25a3828">
  <xsd:schema xmlns:xsd="http://www.w3.org/2001/XMLSchema" xmlns:xs="http://www.w3.org/2001/XMLSchema" xmlns:p="http://schemas.microsoft.com/office/2006/metadata/properties" xmlns:ns2="5c5d45dd-83e5-4473-ba6d-d427ab233c57" targetNamespace="http://schemas.microsoft.com/office/2006/metadata/properties" ma:root="true" ma:fieldsID="0b31e4f769e44382190d8b034474ca82" ns2:_="">
    <xsd:import namespace="5c5d45dd-83e5-4473-ba6d-d427ab233c57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5d45dd-83e5-4473-ba6d-d427ab233c5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F159CE5-D468-48E3-A819-287EB3A2E4F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c5d45dd-83e5-4473-ba6d-d427ab233c5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8066747-3E6A-4949-9510-DCA6B42DCC91}">
  <ds:schemaRefs>
    <ds:schemaRef ds:uri="http://schemas.microsoft.com/office/2006/metadata/properties"/>
    <ds:schemaRef ds:uri="http://purl.org/dc/dcmitype/"/>
    <ds:schemaRef ds:uri="http://www.w3.org/XML/1998/namespace"/>
    <ds:schemaRef ds:uri="http://purl.org/dc/terms/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5c5d45dd-83e5-4473-ba6d-d427ab233c57"/>
  </ds:schemaRefs>
</ds:datastoreItem>
</file>

<file path=customXml/itemProps3.xml><?xml version="1.0" encoding="utf-8"?>
<ds:datastoreItem xmlns:ds="http://schemas.openxmlformats.org/officeDocument/2006/customXml" ds:itemID="{6F45A29F-FA42-400A-A530-F7FE690879F5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8331b18d-2d87-48ef-a35f-ac8818ebf9b4}" enabled="0" method="" siteId="{8331b18d-2d87-48ef-a35f-ac8818ebf9b4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2063</TotalTime>
  <Words>238</Words>
  <Application>Microsoft Office PowerPoint</Application>
  <PresentationFormat>On-screen Show (4:3)</PresentationFormat>
  <Paragraphs>82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Calibri</vt:lpstr>
      <vt:lpstr>Times New Roman</vt:lpstr>
      <vt:lpstr>Blank Presentation</vt:lpstr>
      <vt:lpstr>PowerPoint Presentation</vt:lpstr>
      <vt:lpstr>PowerPoint Presentation</vt:lpstr>
    </vt:vector>
  </TitlesOfParts>
  <Company>U.S Air Force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72-Hr, 30-Day PE, &amp; Roll Call Report Format</dc:title>
  <dc:creator>VINUP</dc:creator>
  <cp:lastModifiedBy>BREWER, BETSY M MSgt USAF AMC 730 AMS DET 2/TR</cp:lastModifiedBy>
  <cp:revision>73</cp:revision>
  <dcterms:created xsi:type="dcterms:W3CDTF">2015-06-30T15:32:34Z</dcterms:created>
  <dcterms:modified xsi:type="dcterms:W3CDTF">2025-03-14T01:26:18Z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0x010100FE6AFA6DE689334D85816853948AA720</vt:lpwstr>
  </property>
  <property fmtid="{D5CDD505-2E9C-101B-9397-08002B2CF9AE}" pid="3" name="_dlc_DocIdItemGuid">
    <vt:lpwstr>1ae9919f-7fb8-4e2d-ac61-ef15a3571c2c</vt:lpwstr>
  </property>
  <property fmtid="{D5CDD505-2E9C-101B-9397-08002B2CF9AE}" pid="4" name="Order">
    <vt:r8>5600</vt:r8>
  </property>
</Properties>
</file>